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57" r:id="rId3"/>
    <p:sldId id="258" r:id="rId4"/>
    <p:sldId id="259" r:id="rId5"/>
    <p:sldId id="260" r:id="rId6"/>
    <p:sldId id="264" r:id="rId7"/>
    <p:sldId id="261" r:id="rId8"/>
    <p:sldId id="263" r:id="rId9"/>
    <p:sldId id="265"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308" y="-102"/>
      </p:cViewPr>
      <p:guideLst>
        <p:guide orient="horz" pos="2160"/>
        <p:guide pos="2880"/>
      </p:guideLst>
    </p:cSldViewPr>
  </p:slideViewPr>
  <p:notesTextViewPr>
    <p:cViewPr>
      <p:scale>
        <a:sx n="100" d="100"/>
        <a:sy n="100" d="100"/>
      </p:scale>
      <p:origin x="0" y="0"/>
    </p:cViewPr>
  </p:notesTextViewPr>
  <p:notesViewPr>
    <p:cSldViewPr>
      <p:cViewPr varScale="1">
        <p:scale>
          <a:sx n="63" d="100"/>
          <a:sy n="63" d="100"/>
        </p:scale>
        <p:origin x="-2898" y="-11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41E40D9-6CD5-4224-AA3E-66699EE857F3}" type="datetimeFigureOut">
              <a:rPr lang="en-US" smtClean="0"/>
              <a:t>3/6/2014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3477EB-94F6-43AC-A5D2-B9B0D91ACF1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Even though the scope of the current initiative is UTI infections, we believe the solution has to be broad.  To reduce the incidence of actual UTIs and drug resistance, we do need to worry about how the resistant bacteria are created.   If inappropriate antibiotics are used trying to treat common LTC problems like Aspiration episodes, skin infections, and UTIs, more resistant bacterial colonization develops.</a:t>
            </a:r>
          </a:p>
          <a:p>
            <a:endParaRPr lang="en-US" dirty="0"/>
          </a:p>
        </p:txBody>
      </p:sp>
      <p:sp>
        <p:nvSpPr>
          <p:cNvPr id="4" name="Slide Number Placeholder 3"/>
          <p:cNvSpPr>
            <a:spLocks noGrp="1"/>
          </p:cNvSpPr>
          <p:nvPr>
            <p:ph type="sldNum" sz="quarter" idx="10"/>
          </p:nvPr>
        </p:nvSpPr>
        <p:spPr/>
        <p:txBody>
          <a:bodyPr/>
          <a:lstStyle/>
          <a:p>
            <a:fld id="{513477EB-94F6-43AC-A5D2-B9B0D91ACF17}" type="slidenum">
              <a:rPr lang="en-US" smtClean="0"/>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13477EB-94F6-43AC-A5D2-B9B0D91ACF17}" type="slidenum">
              <a:rPr lang="en-US" smtClean="0"/>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Appropriate evaluation and treatment of UTI</a:t>
            </a:r>
            <a:endParaRPr lang="en-US" dirty="0" smtClean="0"/>
          </a:p>
          <a:p>
            <a:pPr lvl="0"/>
            <a:r>
              <a:rPr lang="en-US" dirty="0" smtClean="0"/>
              <a:t>Only send urine cultures when specific signs and symptoms of UTI are present.</a:t>
            </a:r>
          </a:p>
          <a:p>
            <a:pPr lvl="0"/>
            <a:r>
              <a:rPr lang="en-US" dirty="0" smtClean="0"/>
              <a:t>Often patients come in with </a:t>
            </a:r>
            <a:r>
              <a:rPr lang="en-US" dirty="0" err="1" smtClean="0"/>
              <a:t>dx</a:t>
            </a:r>
            <a:r>
              <a:rPr lang="en-US" dirty="0" smtClean="0"/>
              <a:t> of UTI without evidence.  We take them off if no cause.</a:t>
            </a:r>
          </a:p>
          <a:p>
            <a:pPr lvl="0"/>
            <a:r>
              <a:rPr lang="en-US" dirty="0" smtClean="0"/>
              <a:t>Minimize use of indwelling Foley catheter; most catheters are discontinued on admission   </a:t>
            </a:r>
          </a:p>
          <a:p>
            <a:pPr lvl="0"/>
            <a:r>
              <a:rPr lang="en-US" dirty="0" smtClean="0"/>
              <a:t>Hydration hygiene, </a:t>
            </a:r>
          </a:p>
          <a:p>
            <a:pPr lvl="0"/>
            <a:r>
              <a:rPr lang="en-US" dirty="0" smtClean="0"/>
              <a:t>Avoid drugs that promote urinary retention  </a:t>
            </a:r>
          </a:p>
          <a:p>
            <a:pPr lvl="0"/>
            <a:r>
              <a:rPr lang="en-US" dirty="0" smtClean="0"/>
              <a:t>All staff is educated in proper clinical assessment, which includes taking history, clinical examination, taking vital signs , and reporting to physician/NPs.</a:t>
            </a:r>
          </a:p>
          <a:p>
            <a:pPr lvl="0"/>
            <a:r>
              <a:rPr lang="en-US" dirty="0" smtClean="0"/>
              <a:t>We always do urine analysis along with culture so that no UTI is treated in absence of significant </a:t>
            </a:r>
            <a:r>
              <a:rPr lang="en-US" dirty="0" err="1" smtClean="0"/>
              <a:t>pyuria</a:t>
            </a:r>
            <a:r>
              <a:rPr lang="en-US" dirty="0" smtClean="0"/>
              <a:t>.  </a:t>
            </a:r>
          </a:p>
          <a:p>
            <a:pPr lvl="0"/>
            <a:r>
              <a:rPr lang="en-US" dirty="0" smtClean="0"/>
              <a:t>If resident shows evidence of gram negative sepsis, </a:t>
            </a:r>
            <a:r>
              <a:rPr lang="en-US" dirty="0" err="1" smtClean="0"/>
              <a:t>parenteral</a:t>
            </a:r>
            <a:r>
              <a:rPr lang="en-US" dirty="0" smtClean="0"/>
              <a:t> broad spectrum antibiotic is </a:t>
            </a:r>
            <a:r>
              <a:rPr lang="en-US" dirty="0" err="1" smtClean="0"/>
              <a:t>chosed</a:t>
            </a:r>
            <a:r>
              <a:rPr lang="en-US" dirty="0" smtClean="0"/>
              <a:t> only on day by day basis, and switched to narrowest spectrum antibiotic as soon as culture report is available.  Generally we wait to treat for culture is patient is clinically stable, keeping a close eye.</a:t>
            </a:r>
          </a:p>
          <a:p>
            <a:pPr lvl="0"/>
            <a:r>
              <a:rPr lang="en-US" dirty="0" err="1" smtClean="0"/>
              <a:t>Trimethoprim</a:t>
            </a:r>
            <a:r>
              <a:rPr lang="en-US" dirty="0" smtClean="0"/>
              <a:t> / Sulfa or </a:t>
            </a:r>
            <a:r>
              <a:rPr lang="en-US" dirty="0" err="1" smtClean="0"/>
              <a:t>Nitrofurantoin</a:t>
            </a:r>
            <a:r>
              <a:rPr lang="en-US" dirty="0" smtClean="0"/>
              <a:t> are drugs of choice as these drugs do not cause C. Diff.</a:t>
            </a:r>
          </a:p>
          <a:p>
            <a:pPr lvl="0"/>
            <a:r>
              <a:rPr lang="en-US" dirty="0" smtClean="0"/>
              <a:t>Avoid </a:t>
            </a:r>
          </a:p>
          <a:p>
            <a:pPr lvl="0"/>
            <a:r>
              <a:rPr lang="en-US" dirty="0" smtClean="0"/>
              <a:t>We treat all residence with home made yogurt after course of antibiotic.</a:t>
            </a:r>
          </a:p>
          <a:p>
            <a:endParaRPr lang="en-US" dirty="0"/>
          </a:p>
        </p:txBody>
      </p:sp>
      <p:sp>
        <p:nvSpPr>
          <p:cNvPr id="4" name="Slide Number Placeholder 3"/>
          <p:cNvSpPr>
            <a:spLocks noGrp="1"/>
          </p:cNvSpPr>
          <p:nvPr>
            <p:ph type="sldNum" sz="quarter" idx="10"/>
          </p:nvPr>
        </p:nvSpPr>
        <p:spPr/>
        <p:txBody>
          <a:bodyPr/>
          <a:lstStyle/>
          <a:p>
            <a:fld id="{513477EB-94F6-43AC-A5D2-B9B0D91ACF17}" type="slidenum">
              <a:rPr lang="en-US" smtClean="0"/>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Appropriate evaluation and treatment of UTI</a:t>
            </a:r>
            <a:endParaRPr lang="en-US" dirty="0" smtClean="0"/>
          </a:p>
          <a:p>
            <a:pPr lvl="0"/>
            <a:r>
              <a:rPr lang="en-US" dirty="0" smtClean="0"/>
              <a:t>Only send urine cultures when specific signs and symptoms of UTI are present.</a:t>
            </a:r>
          </a:p>
          <a:p>
            <a:pPr lvl="0"/>
            <a:r>
              <a:rPr lang="en-US" dirty="0" smtClean="0"/>
              <a:t>Often patients come in with </a:t>
            </a:r>
            <a:r>
              <a:rPr lang="en-US" dirty="0" err="1" smtClean="0"/>
              <a:t>dx</a:t>
            </a:r>
            <a:r>
              <a:rPr lang="en-US" dirty="0" smtClean="0"/>
              <a:t> of UTI without evidence.  We take them off if no cause.</a:t>
            </a:r>
          </a:p>
          <a:p>
            <a:pPr lvl="0"/>
            <a:r>
              <a:rPr lang="en-US" dirty="0" smtClean="0"/>
              <a:t>Minimize use of indwelling Foley catheter; most catheters are discontinued on admission   </a:t>
            </a:r>
          </a:p>
          <a:p>
            <a:pPr lvl="0"/>
            <a:r>
              <a:rPr lang="en-US" dirty="0" smtClean="0"/>
              <a:t>Hydration hygiene, </a:t>
            </a:r>
          </a:p>
          <a:p>
            <a:pPr lvl="0"/>
            <a:r>
              <a:rPr lang="en-US" dirty="0" smtClean="0"/>
              <a:t>Avoid drugs that promote urinary retention  </a:t>
            </a:r>
          </a:p>
          <a:p>
            <a:pPr lvl="0"/>
            <a:r>
              <a:rPr lang="en-US" dirty="0" smtClean="0"/>
              <a:t>All staff is educated in proper clinical assessment, which includes taking history, clinical examination, taking vital signs , and reporting to physician/NPs.</a:t>
            </a:r>
          </a:p>
          <a:p>
            <a:pPr lvl="0"/>
            <a:r>
              <a:rPr lang="en-US" dirty="0" smtClean="0"/>
              <a:t>We always do urine analysis along with culture so that no UTI is treated in absence of significant </a:t>
            </a:r>
            <a:r>
              <a:rPr lang="en-US" dirty="0" err="1" smtClean="0"/>
              <a:t>pyuria</a:t>
            </a:r>
            <a:r>
              <a:rPr lang="en-US" dirty="0" smtClean="0"/>
              <a:t>.  </a:t>
            </a:r>
          </a:p>
          <a:p>
            <a:pPr lvl="0"/>
            <a:r>
              <a:rPr lang="en-US" dirty="0" smtClean="0"/>
              <a:t>If resident shows evidence of gram negative sepsis, </a:t>
            </a:r>
            <a:r>
              <a:rPr lang="en-US" dirty="0" err="1" smtClean="0"/>
              <a:t>parenteral</a:t>
            </a:r>
            <a:r>
              <a:rPr lang="en-US" dirty="0" smtClean="0"/>
              <a:t> broad spectrum antibiotic is </a:t>
            </a:r>
            <a:r>
              <a:rPr lang="en-US" dirty="0" err="1" smtClean="0"/>
              <a:t>chosed</a:t>
            </a:r>
            <a:r>
              <a:rPr lang="en-US" dirty="0" smtClean="0"/>
              <a:t> only on day by day basis, and switched to narrowest spectrum antibiotic as soon as culture report is available.  Generally we wait to treat for culture is patient is clinically stable, keeping a close eye.</a:t>
            </a:r>
          </a:p>
          <a:p>
            <a:pPr lvl="0"/>
            <a:r>
              <a:rPr lang="en-US" dirty="0" err="1" smtClean="0"/>
              <a:t>Trimethoprim</a:t>
            </a:r>
            <a:r>
              <a:rPr lang="en-US" dirty="0" smtClean="0"/>
              <a:t> / Sulfa or </a:t>
            </a:r>
            <a:r>
              <a:rPr lang="en-US" dirty="0" err="1" smtClean="0"/>
              <a:t>Nitrofurantoin</a:t>
            </a:r>
            <a:r>
              <a:rPr lang="en-US" dirty="0" smtClean="0"/>
              <a:t> are drugs of choice as these drugs do not cause C. Diff.</a:t>
            </a:r>
          </a:p>
          <a:p>
            <a:pPr lvl="0"/>
            <a:r>
              <a:rPr lang="en-US" dirty="0" smtClean="0"/>
              <a:t>Avoid </a:t>
            </a:r>
          </a:p>
          <a:p>
            <a:pPr lvl="0"/>
            <a:r>
              <a:rPr lang="en-US" dirty="0" smtClean="0"/>
              <a:t>We treat all residence with home made yogurt after course of antibiotic.</a:t>
            </a:r>
          </a:p>
          <a:p>
            <a:endParaRPr lang="en-US" dirty="0"/>
          </a:p>
        </p:txBody>
      </p:sp>
      <p:sp>
        <p:nvSpPr>
          <p:cNvPr id="4" name="Slide Number Placeholder 3"/>
          <p:cNvSpPr>
            <a:spLocks noGrp="1"/>
          </p:cNvSpPr>
          <p:nvPr>
            <p:ph type="sldNum" sz="quarter" idx="10"/>
          </p:nvPr>
        </p:nvSpPr>
        <p:spPr/>
        <p:txBody>
          <a:bodyPr/>
          <a:lstStyle/>
          <a:p>
            <a:fld id="{513477EB-94F6-43AC-A5D2-B9B0D91ACF17}" type="slidenum">
              <a:rPr lang="en-US" smtClean="0"/>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Appropriate evaluation and treatment of UTI</a:t>
            </a:r>
            <a:endParaRPr lang="en-US" dirty="0" smtClean="0"/>
          </a:p>
          <a:p>
            <a:pPr lvl="0"/>
            <a:r>
              <a:rPr lang="en-US" dirty="0" smtClean="0"/>
              <a:t>Only send urine cultures when specific signs and symptoms of UTI are present.</a:t>
            </a:r>
          </a:p>
          <a:p>
            <a:pPr lvl="0"/>
            <a:r>
              <a:rPr lang="en-US" dirty="0" smtClean="0"/>
              <a:t>Often patients come in with </a:t>
            </a:r>
            <a:r>
              <a:rPr lang="en-US" dirty="0" err="1" smtClean="0"/>
              <a:t>dx</a:t>
            </a:r>
            <a:r>
              <a:rPr lang="en-US" dirty="0" smtClean="0"/>
              <a:t> of UTI without evidence.  We take them off if no cause.</a:t>
            </a:r>
          </a:p>
          <a:p>
            <a:pPr lvl="0"/>
            <a:r>
              <a:rPr lang="en-US" dirty="0" smtClean="0"/>
              <a:t>Minimize use of indwelling Foley catheter; most catheters are discontinued on admission   </a:t>
            </a:r>
          </a:p>
          <a:p>
            <a:pPr lvl="0"/>
            <a:r>
              <a:rPr lang="en-US" dirty="0" smtClean="0"/>
              <a:t>Hydration hygiene, </a:t>
            </a:r>
          </a:p>
          <a:p>
            <a:pPr lvl="0"/>
            <a:r>
              <a:rPr lang="en-US" dirty="0" smtClean="0"/>
              <a:t>Avoid drugs that promote urinary retention  </a:t>
            </a:r>
          </a:p>
          <a:p>
            <a:pPr lvl="0"/>
            <a:r>
              <a:rPr lang="en-US" dirty="0" smtClean="0"/>
              <a:t>All staff is educated in proper clinical assessment, which includes taking history, clinical examination, taking vital signs , and reporting to physician/NPs.</a:t>
            </a:r>
          </a:p>
          <a:p>
            <a:pPr lvl="0"/>
            <a:r>
              <a:rPr lang="en-US" dirty="0" smtClean="0"/>
              <a:t>We always do urine analysis along with culture so that no UTI is treated in absence of significant </a:t>
            </a:r>
            <a:r>
              <a:rPr lang="en-US" dirty="0" err="1" smtClean="0"/>
              <a:t>pyuria</a:t>
            </a:r>
            <a:r>
              <a:rPr lang="en-US" dirty="0" smtClean="0"/>
              <a:t>.  </a:t>
            </a:r>
          </a:p>
          <a:p>
            <a:pPr lvl="0"/>
            <a:r>
              <a:rPr lang="en-US" dirty="0" smtClean="0"/>
              <a:t>If resident shows evidence of gram negative sepsis, </a:t>
            </a:r>
            <a:r>
              <a:rPr lang="en-US" dirty="0" err="1" smtClean="0"/>
              <a:t>parenteral</a:t>
            </a:r>
            <a:r>
              <a:rPr lang="en-US" dirty="0" smtClean="0"/>
              <a:t> broad spectrum antibiotic is </a:t>
            </a:r>
            <a:r>
              <a:rPr lang="en-US" dirty="0" err="1" smtClean="0"/>
              <a:t>chosed</a:t>
            </a:r>
            <a:r>
              <a:rPr lang="en-US" dirty="0" smtClean="0"/>
              <a:t> only on day by day basis, and switched to narrowest spectrum antibiotic as soon as culture report is available.  Generally we wait to treat for culture is patient is clinically stable, keeping a close eye.</a:t>
            </a:r>
          </a:p>
          <a:p>
            <a:pPr lvl="0"/>
            <a:r>
              <a:rPr lang="en-US" dirty="0" err="1" smtClean="0"/>
              <a:t>Trimethoprim</a:t>
            </a:r>
            <a:r>
              <a:rPr lang="en-US" dirty="0" smtClean="0"/>
              <a:t> / Sulfa or </a:t>
            </a:r>
            <a:r>
              <a:rPr lang="en-US" dirty="0" err="1" smtClean="0"/>
              <a:t>Nitrofurantoin</a:t>
            </a:r>
            <a:r>
              <a:rPr lang="en-US" dirty="0" smtClean="0"/>
              <a:t> are drugs of choice as these drugs do not cause C. Diff.</a:t>
            </a:r>
          </a:p>
          <a:p>
            <a:pPr lvl="0"/>
            <a:r>
              <a:rPr lang="en-US" dirty="0" smtClean="0"/>
              <a:t>Avoid </a:t>
            </a:r>
          </a:p>
          <a:p>
            <a:pPr lvl="0"/>
            <a:r>
              <a:rPr lang="en-US" dirty="0" smtClean="0"/>
              <a:t>We treat all residence with home made yogurt after course of antibiotic.</a:t>
            </a:r>
          </a:p>
          <a:p>
            <a:endParaRPr lang="en-US" dirty="0"/>
          </a:p>
        </p:txBody>
      </p:sp>
      <p:sp>
        <p:nvSpPr>
          <p:cNvPr id="4" name="Slide Number Placeholder 3"/>
          <p:cNvSpPr>
            <a:spLocks noGrp="1"/>
          </p:cNvSpPr>
          <p:nvPr>
            <p:ph type="sldNum" sz="quarter" idx="10"/>
          </p:nvPr>
        </p:nvSpPr>
        <p:spPr/>
        <p:txBody>
          <a:bodyPr/>
          <a:lstStyle/>
          <a:p>
            <a:fld id="{513477EB-94F6-43AC-A5D2-B9B0D91ACF17}" type="slidenum">
              <a:rPr lang="en-US" smtClean="0"/>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C8069CB9-EE1B-4EF4-895A-01E7F7392273}" type="datetimeFigureOut">
              <a:rPr lang="en-US" smtClean="0"/>
              <a:t>3/6/2014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F106EF74-4448-4EA7-A177-27EA5F3D9D2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8069CB9-EE1B-4EF4-895A-01E7F7392273}" type="datetimeFigureOut">
              <a:rPr lang="en-US" smtClean="0"/>
              <a:t>3/6/2014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106EF74-4448-4EA7-A177-27EA5F3D9D25}"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C8069CB9-EE1B-4EF4-895A-01E7F7392273}" type="datetimeFigureOut">
              <a:rPr lang="en-US" smtClean="0"/>
              <a:t>3/6/2014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106EF74-4448-4EA7-A177-27EA5F3D9D25}"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8069CB9-EE1B-4EF4-895A-01E7F7392273}" type="datetimeFigureOut">
              <a:rPr lang="en-US" smtClean="0"/>
              <a:t>3/6/2014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106EF74-4448-4EA7-A177-27EA5F3D9D25}"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C8069CB9-EE1B-4EF4-895A-01E7F7392273}" type="datetimeFigureOut">
              <a:rPr lang="en-US" smtClean="0"/>
              <a:t>3/6/2014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F106EF74-4448-4EA7-A177-27EA5F3D9D25}"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C8069CB9-EE1B-4EF4-895A-01E7F7392273}" type="datetimeFigureOut">
              <a:rPr lang="en-US" smtClean="0"/>
              <a:t>3/6/2014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F106EF74-4448-4EA7-A177-27EA5F3D9D25}"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C8069CB9-EE1B-4EF4-895A-01E7F7392273}" type="datetimeFigureOut">
              <a:rPr lang="en-US" smtClean="0"/>
              <a:t>3/6/2014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F106EF74-4448-4EA7-A177-27EA5F3D9D2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C8069CB9-EE1B-4EF4-895A-01E7F7392273}" type="datetimeFigureOut">
              <a:rPr lang="en-US" smtClean="0"/>
              <a:t>3/6/2014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106EF74-4448-4EA7-A177-27EA5F3D9D25}"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C8069CB9-EE1B-4EF4-895A-01E7F7392273}" type="datetimeFigureOut">
              <a:rPr lang="en-US" smtClean="0"/>
              <a:t>3/6/2014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F106EF74-4448-4EA7-A177-27EA5F3D9D25}"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8069CB9-EE1B-4EF4-895A-01E7F7392273}" type="datetimeFigureOut">
              <a:rPr lang="en-US" smtClean="0"/>
              <a:t>3/6/2014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106EF74-4448-4EA7-A177-27EA5F3D9D2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8069CB9-EE1B-4EF4-895A-01E7F7392273}" type="datetimeFigureOut">
              <a:rPr lang="en-US" smtClean="0"/>
              <a:t>3/6/2014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106EF74-4448-4EA7-A177-27EA5F3D9D2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C8069CB9-EE1B-4EF4-895A-01E7F7392273}" type="datetimeFigureOut">
              <a:rPr lang="en-US" smtClean="0"/>
              <a:t>3/6/2014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F106EF74-4448-4EA7-A177-27EA5F3D9D2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524000"/>
            <a:ext cx="7772400" cy="1470025"/>
          </a:xfrm>
        </p:spPr>
        <p:txBody>
          <a:bodyPr>
            <a:normAutofit fontScale="90000"/>
          </a:bodyPr>
          <a:lstStyle/>
          <a:p>
            <a:r>
              <a:rPr lang="en-US" dirty="0" smtClean="0"/>
              <a:t> Antibiotic stewardship in long term care:   making it work at Bethany Health Care  Center</a:t>
            </a:r>
            <a:endParaRPr lang="en-US" dirty="0"/>
          </a:p>
        </p:txBody>
      </p:sp>
      <p:sp>
        <p:nvSpPr>
          <p:cNvPr id="3" name="Subtitle 2"/>
          <p:cNvSpPr>
            <a:spLocks noGrp="1"/>
          </p:cNvSpPr>
          <p:nvPr>
            <p:ph type="subTitle" idx="1"/>
          </p:nvPr>
        </p:nvSpPr>
        <p:spPr>
          <a:xfrm>
            <a:off x="914400" y="3886200"/>
            <a:ext cx="7696200" cy="1752600"/>
          </a:xfrm>
        </p:spPr>
        <p:txBody>
          <a:bodyPr/>
          <a:lstStyle/>
          <a:p>
            <a:r>
              <a:rPr lang="en-US" dirty="0" smtClean="0">
                <a:solidFill>
                  <a:schemeClr val="tx1"/>
                </a:solidFill>
              </a:rPr>
              <a:t>Rohit M. Jangi, MD</a:t>
            </a:r>
          </a:p>
          <a:p>
            <a:r>
              <a:rPr lang="en-US" dirty="0" smtClean="0">
                <a:solidFill>
                  <a:schemeClr val="tx1"/>
                </a:solidFill>
              </a:rPr>
              <a:t>Medical Director, Bethany Health Care Center</a:t>
            </a:r>
          </a:p>
          <a:p>
            <a:r>
              <a:rPr lang="en-US" dirty="0" smtClean="0"/>
              <a:t>RJANGI@PCHI.PARTNERS.ORG</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130 </a:t>
            </a:r>
            <a:r>
              <a:rPr lang="en-US" dirty="0" smtClean="0"/>
              <a:t>Beds</a:t>
            </a:r>
          </a:p>
          <a:p>
            <a:r>
              <a:rPr lang="en-US" dirty="0" smtClean="0"/>
              <a:t>Average patient age: 89</a:t>
            </a:r>
          </a:p>
          <a:p>
            <a:r>
              <a:rPr lang="en-US" dirty="0" smtClean="0"/>
              <a:t>Average l</a:t>
            </a:r>
            <a:r>
              <a:rPr lang="en-US" dirty="0" smtClean="0"/>
              <a:t>ife expectancy: </a:t>
            </a:r>
            <a:r>
              <a:rPr lang="en-US" dirty="0" smtClean="0"/>
              <a:t>90 </a:t>
            </a:r>
            <a:r>
              <a:rPr lang="en-US" dirty="0" smtClean="0"/>
              <a:t>years</a:t>
            </a:r>
          </a:p>
          <a:p>
            <a:r>
              <a:rPr lang="en-US" dirty="0" smtClean="0"/>
              <a:t>Medical Staff: </a:t>
            </a:r>
          </a:p>
          <a:p>
            <a:pPr lvl="1"/>
            <a:r>
              <a:rPr lang="en-US" dirty="0" smtClean="0"/>
              <a:t> 1 </a:t>
            </a:r>
            <a:r>
              <a:rPr lang="en-US" dirty="0" smtClean="0"/>
              <a:t>physician (always accessible by phone</a:t>
            </a:r>
            <a:r>
              <a:rPr lang="en-US" dirty="0" smtClean="0"/>
              <a:t>) </a:t>
            </a:r>
          </a:p>
          <a:p>
            <a:pPr lvl="1"/>
            <a:r>
              <a:rPr lang="en-US" dirty="0" smtClean="0"/>
              <a:t> </a:t>
            </a:r>
            <a:r>
              <a:rPr lang="en-US" dirty="0" smtClean="0"/>
              <a:t>Evercare nurse practitioners.</a:t>
            </a:r>
          </a:p>
          <a:p>
            <a:endParaRPr lang="en-US" dirty="0"/>
          </a:p>
        </p:txBody>
      </p:sp>
      <p:sp>
        <p:nvSpPr>
          <p:cNvPr id="2" name="Title 1"/>
          <p:cNvSpPr>
            <a:spLocks noGrp="1"/>
          </p:cNvSpPr>
          <p:nvPr>
            <p:ph type="title"/>
          </p:nvPr>
        </p:nvSpPr>
        <p:spPr/>
        <p:txBody>
          <a:bodyPr/>
          <a:lstStyle/>
          <a:p>
            <a:r>
              <a:rPr lang="en-US" dirty="0" smtClean="0"/>
              <a:t>Bethany Health Care Center</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Comprehensive approach</a:t>
            </a:r>
          </a:p>
          <a:p>
            <a:pPr lvl="1"/>
            <a:r>
              <a:rPr lang="en-US" dirty="0" smtClean="0"/>
              <a:t>to </a:t>
            </a:r>
            <a:r>
              <a:rPr lang="en-US" dirty="0" smtClean="0"/>
              <a:t>tackle the common and complex problem facing long term care of the elderly.</a:t>
            </a:r>
          </a:p>
          <a:p>
            <a:pPr lvl="1"/>
            <a:endParaRPr lang="en-US" dirty="0" smtClean="0"/>
          </a:p>
          <a:p>
            <a:r>
              <a:rPr lang="en-US" dirty="0" smtClean="0"/>
              <a:t>Critical thinking	</a:t>
            </a:r>
          </a:p>
          <a:p>
            <a:pPr lvl="1"/>
            <a:r>
              <a:rPr lang="en-US" dirty="0" smtClean="0"/>
              <a:t>By staff at all levels</a:t>
            </a:r>
          </a:p>
          <a:p>
            <a:pPr lvl="1"/>
            <a:endParaRPr lang="en-US" dirty="0" smtClean="0"/>
          </a:p>
          <a:p>
            <a:r>
              <a:rPr lang="en-US" dirty="0" smtClean="0"/>
              <a:t>Prevention first, then treatment</a:t>
            </a:r>
            <a:endParaRPr lang="en-US" dirty="0" smtClean="0"/>
          </a:p>
          <a:p>
            <a:endParaRPr lang="en-US" dirty="0" smtClean="0"/>
          </a:p>
        </p:txBody>
      </p:sp>
      <p:sp>
        <p:nvSpPr>
          <p:cNvPr id="3" name="Title 2"/>
          <p:cNvSpPr>
            <a:spLocks noGrp="1"/>
          </p:cNvSpPr>
          <p:nvPr>
            <p:ph type="title"/>
          </p:nvPr>
        </p:nvSpPr>
        <p:spPr/>
        <p:txBody>
          <a:bodyPr/>
          <a:lstStyle/>
          <a:p>
            <a:r>
              <a:rPr lang="en-US" dirty="0" smtClean="0"/>
              <a:t>Core principles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b="1" dirty="0" smtClean="0"/>
              <a:t>Prevention</a:t>
            </a:r>
          </a:p>
          <a:p>
            <a:r>
              <a:rPr lang="en-US" dirty="0" smtClean="0"/>
              <a:t>Oral hygiene </a:t>
            </a:r>
          </a:p>
          <a:p>
            <a:r>
              <a:rPr lang="en-US" dirty="0" smtClean="0"/>
              <a:t>A</a:t>
            </a:r>
            <a:r>
              <a:rPr lang="en-US" dirty="0" smtClean="0"/>
              <a:t>spiration precautions</a:t>
            </a:r>
          </a:p>
          <a:p>
            <a:r>
              <a:rPr lang="en-US" dirty="0" smtClean="0"/>
              <a:t>Avoid </a:t>
            </a:r>
            <a:r>
              <a:rPr lang="en-US" dirty="0" smtClean="0"/>
              <a:t>feeding </a:t>
            </a:r>
            <a:r>
              <a:rPr lang="en-US" dirty="0" smtClean="0"/>
              <a:t>tubes</a:t>
            </a:r>
          </a:p>
          <a:p>
            <a:r>
              <a:rPr lang="en-US" dirty="0" smtClean="0"/>
              <a:t>Avoid psychotropic drugs </a:t>
            </a:r>
          </a:p>
          <a:p>
            <a:pPr>
              <a:buNone/>
            </a:pPr>
            <a:endParaRPr lang="en-US" dirty="0" smtClean="0"/>
          </a:p>
          <a:p>
            <a:pPr>
              <a:buNone/>
            </a:pPr>
            <a:r>
              <a:rPr lang="en-US" b="1" dirty="0" smtClean="0"/>
              <a:t>Treatment</a:t>
            </a:r>
            <a:endParaRPr lang="en-US" b="1" dirty="0" smtClean="0"/>
          </a:p>
          <a:p>
            <a:r>
              <a:rPr lang="en-US" dirty="0" smtClean="0"/>
              <a:t>We </a:t>
            </a:r>
            <a:r>
              <a:rPr lang="en-US" dirty="0" smtClean="0"/>
              <a:t>do not routinely treat aspiration episodes with antibiotics </a:t>
            </a:r>
            <a:r>
              <a:rPr lang="en-US" i="1" dirty="0" smtClean="0"/>
              <a:t> </a:t>
            </a:r>
            <a:endParaRPr lang="en-US" dirty="0" smtClean="0"/>
          </a:p>
          <a:p>
            <a:endParaRPr lang="en-US" dirty="0"/>
          </a:p>
        </p:txBody>
      </p:sp>
      <p:sp>
        <p:nvSpPr>
          <p:cNvPr id="3" name="Title 2"/>
          <p:cNvSpPr>
            <a:spLocks noGrp="1"/>
          </p:cNvSpPr>
          <p:nvPr>
            <p:ph type="title"/>
          </p:nvPr>
        </p:nvSpPr>
        <p:spPr/>
        <p:txBody>
          <a:bodyPr/>
          <a:lstStyle/>
          <a:p>
            <a:r>
              <a:rPr lang="en-US" dirty="0" smtClean="0"/>
              <a:t>Aspiration pneumonia</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b="1" dirty="0" smtClean="0"/>
              <a:t>Prevention</a:t>
            </a:r>
          </a:p>
          <a:p>
            <a:r>
              <a:rPr lang="en-US" dirty="0" smtClean="0"/>
              <a:t>Skilled staff</a:t>
            </a:r>
          </a:p>
          <a:p>
            <a:pPr lvl="1"/>
            <a:r>
              <a:rPr lang="en-US" dirty="0" smtClean="0"/>
              <a:t>High </a:t>
            </a:r>
            <a:r>
              <a:rPr lang="en-US" dirty="0" smtClean="0"/>
              <a:t>CNA retention </a:t>
            </a:r>
            <a:r>
              <a:rPr lang="en-US" dirty="0" smtClean="0"/>
              <a:t>rate </a:t>
            </a:r>
          </a:p>
          <a:p>
            <a:pPr lvl="1"/>
            <a:r>
              <a:rPr lang="en-US" dirty="0" smtClean="0"/>
              <a:t>Residents </a:t>
            </a:r>
            <a:r>
              <a:rPr lang="en-US" dirty="0" smtClean="0"/>
              <a:t>rarely develop </a:t>
            </a:r>
            <a:r>
              <a:rPr lang="en-US" dirty="0" err="1" smtClean="0"/>
              <a:t>decubitii</a:t>
            </a:r>
            <a:endParaRPr lang="en-US" dirty="0" smtClean="0"/>
          </a:p>
          <a:p>
            <a:r>
              <a:rPr lang="en-US" dirty="0" smtClean="0"/>
              <a:t>Sedative use is minimized</a:t>
            </a:r>
          </a:p>
          <a:p>
            <a:r>
              <a:rPr lang="en-US" dirty="0" smtClean="0"/>
              <a:t>Wound cultures are avoided </a:t>
            </a:r>
          </a:p>
          <a:p>
            <a:pPr>
              <a:buNone/>
            </a:pPr>
            <a:r>
              <a:rPr lang="en-US" b="1" dirty="0" smtClean="0"/>
              <a:t>Treatment</a:t>
            </a:r>
          </a:p>
          <a:p>
            <a:r>
              <a:rPr lang="en-US" dirty="0" smtClean="0"/>
              <a:t>Use narrow spectrum drugs </a:t>
            </a:r>
          </a:p>
          <a:p>
            <a:r>
              <a:rPr lang="en-US" dirty="0" smtClean="0"/>
              <a:t>Don’t use </a:t>
            </a:r>
            <a:r>
              <a:rPr lang="en-US" dirty="0" err="1" smtClean="0"/>
              <a:t>cephalosporins</a:t>
            </a:r>
            <a:r>
              <a:rPr lang="en-US" dirty="0" smtClean="0"/>
              <a:t>.  </a:t>
            </a:r>
            <a:endParaRPr lang="en-US" dirty="0"/>
          </a:p>
        </p:txBody>
      </p:sp>
      <p:sp>
        <p:nvSpPr>
          <p:cNvPr id="3" name="Title 2"/>
          <p:cNvSpPr>
            <a:spLocks noGrp="1"/>
          </p:cNvSpPr>
          <p:nvPr>
            <p:ph type="title"/>
          </p:nvPr>
        </p:nvSpPr>
        <p:spPr/>
        <p:txBody>
          <a:bodyPr/>
          <a:lstStyle/>
          <a:p>
            <a:r>
              <a:rPr lang="en-US" dirty="0" smtClean="0"/>
              <a:t>Skin Infection</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r>
              <a:rPr lang="en-US" b="1" dirty="0" smtClean="0"/>
              <a:t>Prevention</a:t>
            </a:r>
          </a:p>
          <a:p>
            <a:pPr lvl="0"/>
            <a:r>
              <a:rPr lang="en-US" b="1" dirty="0" smtClean="0"/>
              <a:t> </a:t>
            </a:r>
            <a:r>
              <a:rPr lang="en-US" dirty="0" smtClean="0"/>
              <a:t>Hydration </a:t>
            </a:r>
            <a:r>
              <a:rPr lang="en-US" dirty="0" smtClean="0"/>
              <a:t>hygiene,  </a:t>
            </a:r>
          </a:p>
          <a:p>
            <a:pPr lvl="0"/>
            <a:r>
              <a:rPr lang="en-US" dirty="0" smtClean="0"/>
              <a:t>Only </a:t>
            </a:r>
            <a:r>
              <a:rPr lang="en-US" dirty="0" smtClean="0"/>
              <a:t>send urine cultures when specific signs and symptoms of UTI are present.</a:t>
            </a:r>
          </a:p>
          <a:p>
            <a:pPr lvl="0"/>
            <a:r>
              <a:rPr lang="en-US" dirty="0" smtClean="0"/>
              <a:t>Minimize </a:t>
            </a:r>
            <a:r>
              <a:rPr lang="en-US" dirty="0" smtClean="0"/>
              <a:t>use of indwelling Foley catheter; most catheters are discontinued on admission   </a:t>
            </a:r>
          </a:p>
          <a:p>
            <a:pPr lvl="0"/>
            <a:r>
              <a:rPr lang="en-US" dirty="0" smtClean="0"/>
              <a:t>Avoid </a:t>
            </a:r>
            <a:r>
              <a:rPr lang="en-US" dirty="0" smtClean="0"/>
              <a:t>drugs that promote urinary retention  </a:t>
            </a:r>
          </a:p>
          <a:p>
            <a:pPr>
              <a:buNone/>
            </a:pPr>
            <a:endParaRPr lang="en-US" dirty="0"/>
          </a:p>
        </p:txBody>
      </p:sp>
      <p:sp>
        <p:nvSpPr>
          <p:cNvPr id="3" name="Title 2"/>
          <p:cNvSpPr>
            <a:spLocks noGrp="1"/>
          </p:cNvSpPr>
          <p:nvPr>
            <p:ph type="title"/>
          </p:nvPr>
        </p:nvSpPr>
        <p:spPr/>
        <p:txBody>
          <a:bodyPr/>
          <a:lstStyle/>
          <a:p>
            <a:r>
              <a:rPr lang="en-US" dirty="0" smtClean="0"/>
              <a:t>Urinary </a:t>
            </a:r>
            <a:r>
              <a:rPr lang="en-US" dirty="0" smtClean="0"/>
              <a:t>t</a:t>
            </a:r>
            <a:r>
              <a:rPr lang="en-US" dirty="0" smtClean="0"/>
              <a:t>ract </a:t>
            </a:r>
            <a:r>
              <a:rPr lang="en-US" dirty="0" smtClean="0"/>
              <a:t>i</a:t>
            </a:r>
            <a:r>
              <a:rPr lang="en-US" dirty="0" smtClean="0"/>
              <a:t>nfection</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r>
              <a:rPr lang="en-US" b="1" dirty="0" smtClean="0"/>
              <a:t>Prevention</a:t>
            </a:r>
            <a:endParaRPr lang="en-US" dirty="0" smtClean="0"/>
          </a:p>
          <a:p>
            <a:pPr lvl="0"/>
            <a:r>
              <a:rPr lang="en-US" dirty="0" smtClean="0"/>
              <a:t>All staff is educated in proper clinical assessment, which includes taking history, clinical examination, taking vital signs , and reporting to physician/NPs.</a:t>
            </a:r>
          </a:p>
          <a:p>
            <a:pPr lvl="0"/>
            <a:r>
              <a:rPr lang="en-US" dirty="0" smtClean="0"/>
              <a:t>We always do </a:t>
            </a:r>
            <a:r>
              <a:rPr lang="en-US" dirty="0" smtClean="0"/>
              <a:t>urinalysis </a:t>
            </a:r>
            <a:r>
              <a:rPr lang="en-US" dirty="0" smtClean="0"/>
              <a:t>along with culture so that no UTI is treated in absence of significant </a:t>
            </a:r>
            <a:r>
              <a:rPr lang="en-US" dirty="0" err="1" smtClean="0"/>
              <a:t>pyuria</a:t>
            </a:r>
            <a:r>
              <a:rPr lang="en-US" dirty="0" smtClean="0"/>
              <a:t>.  </a:t>
            </a:r>
          </a:p>
          <a:p>
            <a:pPr lvl="0"/>
            <a:r>
              <a:rPr lang="en-US" dirty="0" smtClean="0"/>
              <a:t>We treat all residence with home made yogurt after course of antibiotic.</a:t>
            </a:r>
          </a:p>
          <a:p>
            <a:pPr>
              <a:buNone/>
            </a:pPr>
            <a:endParaRPr lang="en-US" dirty="0"/>
          </a:p>
        </p:txBody>
      </p:sp>
      <p:sp>
        <p:nvSpPr>
          <p:cNvPr id="3" name="Title 2"/>
          <p:cNvSpPr>
            <a:spLocks noGrp="1"/>
          </p:cNvSpPr>
          <p:nvPr>
            <p:ph type="title"/>
          </p:nvPr>
        </p:nvSpPr>
        <p:spPr/>
        <p:txBody>
          <a:bodyPr/>
          <a:lstStyle/>
          <a:p>
            <a:r>
              <a:rPr lang="en-US" dirty="0" smtClean="0"/>
              <a:t>Urinary </a:t>
            </a:r>
            <a:r>
              <a:rPr lang="en-US" dirty="0" smtClean="0"/>
              <a:t>t</a:t>
            </a:r>
            <a:r>
              <a:rPr lang="en-US" dirty="0" smtClean="0"/>
              <a:t>ract </a:t>
            </a:r>
            <a:r>
              <a:rPr lang="en-US" dirty="0" smtClean="0"/>
              <a:t>i</a:t>
            </a:r>
            <a:r>
              <a:rPr lang="en-US" dirty="0" smtClean="0"/>
              <a:t>nfection</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a:buNone/>
            </a:pPr>
            <a:r>
              <a:rPr lang="en-US" sz="4900" b="1" dirty="0" smtClean="0"/>
              <a:t>Treatment</a:t>
            </a:r>
            <a:endParaRPr lang="en-US" sz="4900" b="1" dirty="0" smtClean="0"/>
          </a:p>
          <a:p>
            <a:pPr lvl="0"/>
            <a:r>
              <a:rPr lang="en-US" dirty="0" smtClean="0"/>
              <a:t>Often patients come in with </a:t>
            </a:r>
            <a:r>
              <a:rPr lang="en-US" dirty="0" smtClean="0"/>
              <a:t>diagnosis </a:t>
            </a:r>
            <a:r>
              <a:rPr lang="en-US" dirty="0" smtClean="0"/>
              <a:t>of UTI without evidence.  We take them off if no cause</a:t>
            </a:r>
            <a:r>
              <a:rPr lang="en-US" dirty="0" smtClean="0"/>
              <a:t>.</a:t>
            </a:r>
            <a:endParaRPr lang="en-US" dirty="0" smtClean="0"/>
          </a:p>
          <a:p>
            <a:pPr lvl="0"/>
            <a:r>
              <a:rPr lang="en-US" dirty="0" smtClean="0"/>
              <a:t>If </a:t>
            </a:r>
            <a:r>
              <a:rPr lang="en-US" dirty="0" smtClean="0"/>
              <a:t>resident shows evidence of gram negative sepsis, </a:t>
            </a:r>
            <a:r>
              <a:rPr lang="en-US" dirty="0" err="1" smtClean="0"/>
              <a:t>parenteral</a:t>
            </a:r>
            <a:r>
              <a:rPr lang="en-US" dirty="0" smtClean="0"/>
              <a:t> broad spectrum antibiotic is </a:t>
            </a:r>
            <a:r>
              <a:rPr lang="en-US" dirty="0" smtClean="0"/>
              <a:t>chosen </a:t>
            </a:r>
            <a:r>
              <a:rPr lang="en-US" dirty="0" smtClean="0"/>
              <a:t>only on day by day basis, and switched to narrowest spectrum antibiotic as soon as culture report is available.  </a:t>
            </a:r>
            <a:endParaRPr lang="en-US" dirty="0" smtClean="0"/>
          </a:p>
          <a:p>
            <a:pPr lvl="0"/>
            <a:r>
              <a:rPr lang="en-US" dirty="0" smtClean="0"/>
              <a:t>Generally </a:t>
            </a:r>
            <a:r>
              <a:rPr lang="en-US" dirty="0" smtClean="0"/>
              <a:t>we wait to treat for culture is patient is clinically stable, </a:t>
            </a:r>
            <a:r>
              <a:rPr lang="en-US" dirty="0" smtClean="0"/>
              <a:t>monitoring closely. </a:t>
            </a:r>
            <a:endParaRPr lang="en-US" dirty="0" smtClean="0"/>
          </a:p>
          <a:p>
            <a:pPr lvl="0"/>
            <a:r>
              <a:rPr lang="en-US" dirty="0" err="1" smtClean="0"/>
              <a:t>Trimethoprim</a:t>
            </a:r>
            <a:r>
              <a:rPr lang="en-US" dirty="0" smtClean="0"/>
              <a:t> / Sulfa or </a:t>
            </a:r>
            <a:r>
              <a:rPr lang="en-US" dirty="0" err="1" smtClean="0"/>
              <a:t>Nitrofurantoin</a:t>
            </a:r>
            <a:r>
              <a:rPr lang="en-US" dirty="0" smtClean="0"/>
              <a:t> </a:t>
            </a:r>
            <a:r>
              <a:rPr lang="en-US" dirty="0" smtClean="0"/>
              <a:t>are drugs of choice as these drugs do not cause </a:t>
            </a:r>
            <a:r>
              <a:rPr lang="en-US" i="1" dirty="0" smtClean="0"/>
              <a:t>C. </a:t>
            </a:r>
            <a:r>
              <a:rPr lang="en-US" i="1" dirty="0" smtClean="0"/>
              <a:t>Difficile </a:t>
            </a:r>
            <a:r>
              <a:rPr lang="en-US" dirty="0" smtClean="0"/>
              <a:t>.</a:t>
            </a:r>
            <a:endParaRPr lang="en-US" dirty="0" smtClean="0"/>
          </a:p>
          <a:p>
            <a:pPr lvl="0"/>
            <a:r>
              <a:rPr lang="en-US" dirty="0" smtClean="0"/>
              <a:t>We treat all residence with home made yogurt after course of antibiotic.</a:t>
            </a:r>
          </a:p>
          <a:p>
            <a:pPr>
              <a:buNone/>
            </a:pPr>
            <a:endParaRPr lang="en-US" dirty="0"/>
          </a:p>
        </p:txBody>
      </p:sp>
      <p:sp>
        <p:nvSpPr>
          <p:cNvPr id="3" name="Title 2"/>
          <p:cNvSpPr>
            <a:spLocks noGrp="1"/>
          </p:cNvSpPr>
          <p:nvPr>
            <p:ph type="title"/>
          </p:nvPr>
        </p:nvSpPr>
        <p:spPr/>
        <p:txBody>
          <a:bodyPr/>
          <a:lstStyle/>
          <a:p>
            <a:r>
              <a:rPr lang="en-US" dirty="0" smtClean="0"/>
              <a:t>Urinary </a:t>
            </a:r>
            <a:r>
              <a:rPr lang="en-US" dirty="0" smtClean="0"/>
              <a:t>t</a:t>
            </a:r>
            <a:r>
              <a:rPr lang="en-US" dirty="0" smtClean="0"/>
              <a:t>ract </a:t>
            </a:r>
            <a:r>
              <a:rPr lang="en-US" dirty="0" smtClean="0"/>
              <a:t>i</a:t>
            </a:r>
            <a:r>
              <a:rPr lang="en-US" dirty="0" smtClean="0"/>
              <a:t>nfection</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10 UTIs treated in 2013</a:t>
            </a:r>
          </a:p>
          <a:p>
            <a:pPr lvl="1"/>
            <a:r>
              <a:rPr lang="en-US" dirty="0" smtClean="0"/>
              <a:t>Of these only 1 failed meet protocol criteria</a:t>
            </a:r>
          </a:p>
          <a:p>
            <a:pPr algn="just"/>
            <a:r>
              <a:rPr lang="en-US" dirty="0" smtClean="0"/>
              <a:t>Last UTI at Bethany Health Care: August 2013</a:t>
            </a:r>
          </a:p>
          <a:p>
            <a:r>
              <a:rPr lang="en-US" dirty="0" smtClean="0"/>
              <a:t>0 cases </a:t>
            </a:r>
            <a:r>
              <a:rPr lang="en-US" dirty="0" err="1" smtClean="0"/>
              <a:t>of</a:t>
            </a:r>
            <a:r>
              <a:rPr lang="en-US" i="1" dirty="0" err="1" smtClean="0"/>
              <a:t>C</a:t>
            </a:r>
            <a:r>
              <a:rPr lang="en-US" i="1" dirty="0" smtClean="0"/>
              <a:t>. difficile </a:t>
            </a:r>
            <a:r>
              <a:rPr lang="en-US" dirty="0" smtClean="0"/>
              <a:t>infection in 5 years</a:t>
            </a:r>
          </a:p>
          <a:p>
            <a:r>
              <a:rPr lang="en-US" dirty="0" smtClean="0"/>
              <a:t>0 cases of other MDROs in 5 years</a:t>
            </a:r>
          </a:p>
          <a:p>
            <a:endParaRPr lang="en-US" dirty="0"/>
          </a:p>
        </p:txBody>
      </p:sp>
      <p:sp>
        <p:nvSpPr>
          <p:cNvPr id="3" name="Title 2"/>
          <p:cNvSpPr>
            <a:spLocks noGrp="1"/>
          </p:cNvSpPr>
          <p:nvPr>
            <p:ph type="title"/>
          </p:nvPr>
        </p:nvSpPr>
        <p:spPr/>
        <p:txBody>
          <a:bodyPr/>
          <a:lstStyle/>
          <a:p>
            <a:r>
              <a:rPr lang="en-US" dirty="0" smtClean="0"/>
              <a:t>RESULTS</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60</TotalTime>
  <Words>1047</Words>
  <Application>Microsoft Office PowerPoint</Application>
  <PresentationFormat>On-screen Show (4:3)</PresentationFormat>
  <Paragraphs>104</Paragraphs>
  <Slides>9</Slides>
  <Notes>5</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Concourse</vt:lpstr>
      <vt:lpstr> Antibiotic stewardship in long term care:   making it work at Bethany Health Care  Center</vt:lpstr>
      <vt:lpstr>Bethany Health Care Center</vt:lpstr>
      <vt:lpstr>Core principles</vt:lpstr>
      <vt:lpstr>Aspiration pneumonia</vt:lpstr>
      <vt:lpstr>Skin Infection</vt:lpstr>
      <vt:lpstr>Urinary tract infection</vt:lpstr>
      <vt:lpstr>Urinary tract infection</vt:lpstr>
      <vt:lpstr>Urinary tract infection</vt:lpstr>
      <vt:lpstr>RESULTS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Antibiotic stewardship in long term care:   making it work at Bethany Health Care  Center</dc:title>
  <dc:creator>Acer</dc:creator>
  <cp:lastModifiedBy>Acer</cp:lastModifiedBy>
  <cp:revision>11</cp:revision>
  <dcterms:created xsi:type="dcterms:W3CDTF">2014-03-06T13:40:47Z</dcterms:created>
  <dcterms:modified xsi:type="dcterms:W3CDTF">2014-03-06T14:41:45Z</dcterms:modified>
</cp:coreProperties>
</file>